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4" r:id="rId4"/>
    <p:sldId id="265" r:id="rId5"/>
    <p:sldId id="275" r:id="rId6"/>
    <p:sldId id="266" r:id="rId7"/>
    <p:sldId id="27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67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4"/>
    <p:restoredTop sz="94799"/>
  </p:normalViewPr>
  <p:slideViewPr>
    <p:cSldViewPr snapToGrid="0">
      <p:cViewPr varScale="1">
        <p:scale>
          <a:sx n="96" d="100"/>
          <a:sy n="96" d="100"/>
        </p:scale>
        <p:origin x="19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BDEA2D-4444-76F5-EAAD-CC1766D12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4D1932-0D11-1ED4-179F-B196C5F62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9C4935-6F39-1A7B-6C43-36931E95E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1F413-03D8-DE42-A557-61861D1D2C0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BE34D8-A658-7877-019A-7A988BF01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0E2F79-5923-95B0-0B14-6C5F95531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B83D-B2D6-B54A-8BF2-55D2F0EDB4D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53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33F31-38CD-9F0D-6339-0D1C4C64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997184E-3533-3B88-5364-64AB85E6B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042E52-E2AC-4D3E-FDE0-B25067E78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1F413-03D8-DE42-A557-61861D1D2C0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AE8C58-7749-3E7E-0247-24F29501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260B14-683F-934B-F507-965D24CA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B83D-B2D6-B54A-8BF2-55D2F0EDB4D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04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AA26A7-3BC2-5D78-3B86-1324C00B7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3C195D9-8A06-392D-3477-5EA4ACCEF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D49F29-EECB-B959-F6D3-CBE6E3F6A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1F413-03D8-DE42-A557-61861D1D2C0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C13623-367B-4244-0409-8150AF10E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CE5B9-9B65-01AD-D50C-C8AC01D5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B83D-B2D6-B54A-8BF2-55D2F0EDB4D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419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0F0C6-270A-ADB9-FF2C-A5AD0812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814C97-79BB-0F77-8C51-207801421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E8EF67-1F2E-3BEF-89BD-ACAD37E1D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1F413-03D8-DE42-A557-61861D1D2C0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7573ED-CCB7-8EDB-44B9-8721B4CBC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7CF1FF-55B3-0768-4A47-DDDF04F1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B83D-B2D6-B54A-8BF2-55D2F0EDB4D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771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7E51A-AC5F-81E3-83D1-7026BEA5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4F7055-68BF-262F-34E5-67B2B5A1D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EB7EAF-5C06-74EE-B6E6-FE98F5045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1F413-03D8-DE42-A557-61861D1D2C0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EB558B-3D48-A67A-997A-3765F722C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4F3858-3830-2CBB-709D-73A24298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B83D-B2D6-B54A-8BF2-55D2F0EDB4D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138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030F8-9EF3-651C-F458-D7B23662D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A524BE-2028-3BD9-5233-0694452DE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640294-034A-9BC9-8077-62A0EAEA2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A609E7-83FC-B751-BA07-BE7DFABAB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1F413-03D8-DE42-A557-61861D1D2C0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350C3A-DBC7-A41F-E36A-C3F991EC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AF97B51-613B-F41D-8F01-F5B8F6516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B83D-B2D6-B54A-8BF2-55D2F0EDB4D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573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A28D3-1A8F-0CD9-B48C-04BCB093B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494B54-E7FD-4AD0-0314-FEC196CBD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5BAFB5C-5A63-222A-B66D-A652C8C4A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873C49F-DB98-A0BA-4434-D5F24E773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83F33F4-8C50-1A75-4923-380A556850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C5EB303-FB93-A891-2938-C291DAEE1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1F413-03D8-DE42-A557-61861D1D2C0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93067AF-D88C-CD4E-3977-82ED0A7EC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8545464-4AF6-C4AA-7BC6-D97724FFA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B83D-B2D6-B54A-8BF2-55D2F0EDB4D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560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6FC6A3-641E-24B1-F8E3-A34625B7D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93E0AF7-08E1-9F99-BFC9-7837734D4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1F413-03D8-DE42-A557-61861D1D2C0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F6B81AA-6D25-56E5-4CFF-B7279B022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97C43B-6942-1D0B-0E52-B69646B2A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B83D-B2D6-B54A-8BF2-55D2F0EDB4D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214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CDB06C9-C79F-8728-0335-A49D9D4AE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1F413-03D8-DE42-A557-61861D1D2C0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D0EE14-7C87-66F9-8FCF-59D02A62F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0BDE04-3815-6B38-8150-9B3EACB9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B83D-B2D6-B54A-8BF2-55D2F0EDB4D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09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A6117-AC67-06E0-4EE6-8C476F6F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AD93C6-901E-478E-7032-D27921826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B6E3BE-42AB-F55D-8837-362155EFB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14CF8A-3FD1-333E-43F6-5BE8205D2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1F413-03D8-DE42-A557-61861D1D2C0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E3B099B-0380-C474-4394-DADC40A6B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F3AA85-3B6E-1BDF-825E-77F88B70A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B83D-B2D6-B54A-8BF2-55D2F0EDB4D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39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290A3-35FB-2C51-0BCE-187851E53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74B255C-A9E6-0043-2D91-5F6A8B4710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C044BC-6A18-8389-A636-645003693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81E64C-E169-4013-275F-B4353A2A0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1F413-03D8-DE42-A557-61861D1D2C0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437AFD-30A7-FFD5-1417-0B76370E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F8273A-02FD-3EFD-6610-5CD41F2F2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B83D-B2D6-B54A-8BF2-55D2F0EDB4D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40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7BDDBDE-3C01-9759-50B9-949FBDE4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3BD69B-DDCB-44DD-A924-085C3B2A2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033595-3059-0ACE-2E20-5D695552F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1F413-03D8-DE42-A557-61861D1D2C0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3358D8-4FC5-68B8-900B-174F741EF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5A7FC0-EDDB-0E59-C744-3C7D0B8F2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FB83D-B2D6-B54A-8BF2-55D2F0EDB4D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57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hyperlink" Target="https://culturacientifica.com/2015/09/25/proxima-estacion-metabolomic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jpg"/><Relationship Id="rId5" Type="http://schemas.openxmlformats.org/officeDocument/2006/relationships/image" Target="../media/image4.svg"/><Relationship Id="rId10" Type="http://schemas.openxmlformats.org/officeDocument/2006/relationships/hyperlink" Target="https://culturacientifica.com/2019/02/22/metabolomica-el-todo-sobre-la-suma-de-las-partes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ulturacientifica.com/2019/02/22/metabolomica-el-todo-sobre-la-suma-de-las-partes/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2F1625A-F8F9-4C94-99BD-E5EE7BE2AC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860"/>
          <a:stretch/>
        </p:blipFill>
        <p:spPr>
          <a:xfrm>
            <a:off x="150607" y="193074"/>
            <a:ext cx="6793532" cy="2410977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1BC6D74B-C0EC-12A5-65F2-0C494B1F30CF}"/>
              </a:ext>
            </a:extLst>
          </p:cNvPr>
          <p:cNvCxnSpPr>
            <a:cxnSpLocks/>
          </p:cNvCxnSpPr>
          <p:nvPr/>
        </p:nvCxnSpPr>
        <p:spPr>
          <a:xfrm>
            <a:off x="8473869" y="1599371"/>
            <a:ext cx="0" cy="79927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DEB5F7A3-9CFD-B4DE-C933-2A990B163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12" b="4127"/>
          <a:stretch/>
        </p:blipFill>
        <p:spPr>
          <a:xfrm>
            <a:off x="6944139" y="193075"/>
            <a:ext cx="5097254" cy="3432192"/>
          </a:xfrm>
          <a:prstGeom prst="rect">
            <a:avLst/>
          </a:prstGeom>
        </p:spPr>
      </p:pic>
      <p:sp>
        <p:nvSpPr>
          <p:cNvPr id="7" name="Botón de acción: Inicio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3E3695DD-DB15-90E9-9F4E-23CF34A3CF9B}"/>
              </a:ext>
            </a:extLst>
          </p:cNvPr>
          <p:cNvSpPr/>
          <p:nvPr/>
        </p:nvSpPr>
        <p:spPr>
          <a:xfrm>
            <a:off x="7913203" y="501925"/>
            <a:ext cx="119270" cy="159026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Botón de acción: Inicio 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CAE29509-6723-B1DB-07AC-B1FC56F2DA55}"/>
              </a:ext>
            </a:extLst>
          </p:cNvPr>
          <p:cNvSpPr/>
          <p:nvPr/>
        </p:nvSpPr>
        <p:spPr>
          <a:xfrm>
            <a:off x="8461514" y="331304"/>
            <a:ext cx="119270" cy="159026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Botón de acción: Inicio 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82FC1EB6-BD84-C09A-0C0F-31DB91E79469}"/>
              </a:ext>
            </a:extLst>
          </p:cNvPr>
          <p:cNvSpPr/>
          <p:nvPr/>
        </p:nvSpPr>
        <p:spPr>
          <a:xfrm flipH="1">
            <a:off x="11072192" y="940904"/>
            <a:ext cx="119270" cy="152400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Botón de acción: Inicio 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255A70CA-42D3-E225-419D-8BCAEEE222FD}"/>
              </a:ext>
            </a:extLst>
          </p:cNvPr>
          <p:cNvSpPr/>
          <p:nvPr/>
        </p:nvSpPr>
        <p:spPr>
          <a:xfrm>
            <a:off x="9492766" y="331304"/>
            <a:ext cx="119270" cy="159026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Botón de acción: Inicio 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63BC792-1960-26E3-8734-7260A1BA2A67}"/>
              </a:ext>
            </a:extLst>
          </p:cNvPr>
          <p:cNvSpPr/>
          <p:nvPr/>
        </p:nvSpPr>
        <p:spPr>
          <a:xfrm>
            <a:off x="9009061" y="251791"/>
            <a:ext cx="119270" cy="159026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Botón de acción: Inicio 11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BC8C341B-8AF2-C072-0719-A57D5B3D2F67}"/>
              </a:ext>
            </a:extLst>
          </p:cNvPr>
          <p:cNvSpPr/>
          <p:nvPr/>
        </p:nvSpPr>
        <p:spPr>
          <a:xfrm>
            <a:off x="9313861" y="1371599"/>
            <a:ext cx="119270" cy="159026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Botón de acción: Inicio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E6AC3BCF-9E91-27E3-C9DB-CABF33C50FED}"/>
              </a:ext>
            </a:extLst>
          </p:cNvPr>
          <p:cNvSpPr/>
          <p:nvPr/>
        </p:nvSpPr>
        <p:spPr>
          <a:xfrm>
            <a:off x="10162626" y="934278"/>
            <a:ext cx="119270" cy="159026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Botón de acción: Inicio 14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DC437FE-E735-74D0-FFEA-BC2F4AD9D9B7}"/>
              </a:ext>
            </a:extLst>
          </p:cNvPr>
          <p:cNvSpPr/>
          <p:nvPr/>
        </p:nvSpPr>
        <p:spPr>
          <a:xfrm>
            <a:off x="7516086" y="3429000"/>
            <a:ext cx="119270" cy="159026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Botón de acción: Inicio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A50702D4-3AFD-6FAD-A18B-85561324470E}"/>
              </a:ext>
            </a:extLst>
          </p:cNvPr>
          <p:cNvSpPr/>
          <p:nvPr/>
        </p:nvSpPr>
        <p:spPr>
          <a:xfrm>
            <a:off x="11443252" y="1716156"/>
            <a:ext cx="119270" cy="159026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Botón de acción: Inicio 1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2A06A18D-D612-50AA-E09B-7C86E19A4B10}"/>
              </a:ext>
            </a:extLst>
          </p:cNvPr>
          <p:cNvSpPr/>
          <p:nvPr/>
        </p:nvSpPr>
        <p:spPr>
          <a:xfrm>
            <a:off x="10281896" y="1805162"/>
            <a:ext cx="119270" cy="159026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xtraer 18">
            <a:extLst>
              <a:ext uri="{FF2B5EF4-FFF2-40B4-BE49-F238E27FC236}">
                <a16:creationId xmlns:a16="http://schemas.microsoft.com/office/drawing/2014/main" id="{E15336B2-8B05-3E12-D1B7-E6FF825973FF}"/>
              </a:ext>
            </a:extLst>
          </p:cNvPr>
          <p:cNvSpPr/>
          <p:nvPr/>
        </p:nvSpPr>
        <p:spPr>
          <a:xfrm>
            <a:off x="10160210" y="4359447"/>
            <a:ext cx="119270" cy="183874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xtraer 19">
            <a:extLst>
              <a:ext uri="{FF2B5EF4-FFF2-40B4-BE49-F238E27FC236}">
                <a16:creationId xmlns:a16="http://schemas.microsoft.com/office/drawing/2014/main" id="{8EF7CD53-C53D-6121-3258-341151E91DD1}"/>
              </a:ext>
            </a:extLst>
          </p:cNvPr>
          <p:cNvSpPr/>
          <p:nvPr/>
        </p:nvSpPr>
        <p:spPr>
          <a:xfrm>
            <a:off x="9120808" y="1415497"/>
            <a:ext cx="119270" cy="183874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xtraer 20">
            <a:extLst>
              <a:ext uri="{FF2B5EF4-FFF2-40B4-BE49-F238E27FC236}">
                <a16:creationId xmlns:a16="http://schemas.microsoft.com/office/drawing/2014/main" id="{5041B09C-26B8-3BAC-B660-0E15181113F8}"/>
              </a:ext>
            </a:extLst>
          </p:cNvPr>
          <p:cNvSpPr/>
          <p:nvPr/>
        </p:nvSpPr>
        <p:spPr>
          <a:xfrm>
            <a:off x="11297478" y="1704113"/>
            <a:ext cx="119270" cy="183874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xtraer 21">
            <a:extLst>
              <a:ext uri="{FF2B5EF4-FFF2-40B4-BE49-F238E27FC236}">
                <a16:creationId xmlns:a16="http://schemas.microsoft.com/office/drawing/2014/main" id="{9402A9BA-A5E0-2CFC-1182-723D891E0843}"/>
              </a:ext>
            </a:extLst>
          </p:cNvPr>
          <p:cNvSpPr/>
          <p:nvPr/>
        </p:nvSpPr>
        <p:spPr>
          <a:xfrm>
            <a:off x="8616017" y="251791"/>
            <a:ext cx="119270" cy="183874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xtraer 22">
            <a:extLst>
              <a:ext uri="{FF2B5EF4-FFF2-40B4-BE49-F238E27FC236}">
                <a16:creationId xmlns:a16="http://schemas.microsoft.com/office/drawing/2014/main" id="{998E8409-205E-96D4-FF1F-8985BDA807A2}"/>
              </a:ext>
            </a:extLst>
          </p:cNvPr>
          <p:cNvSpPr/>
          <p:nvPr/>
        </p:nvSpPr>
        <p:spPr>
          <a:xfrm>
            <a:off x="10222261" y="1952146"/>
            <a:ext cx="119270" cy="183874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Botón de acción: Inicio 2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90CC4C40-9BA4-117C-32AD-C851318BFA21}"/>
              </a:ext>
            </a:extLst>
          </p:cNvPr>
          <p:cNvSpPr/>
          <p:nvPr/>
        </p:nvSpPr>
        <p:spPr>
          <a:xfrm>
            <a:off x="10122870" y="3933961"/>
            <a:ext cx="185800" cy="244113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D01C3D2-F24E-6839-C4B7-6974BC058CBC}"/>
              </a:ext>
            </a:extLst>
          </p:cNvPr>
          <p:cNvSpPr txBox="1"/>
          <p:nvPr/>
        </p:nvSpPr>
        <p:spPr>
          <a:xfrm>
            <a:off x="10308670" y="3831463"/>
            <a:ext cx="170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Recruiting sites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0723F76-3C89-3BEB-227E-570C3AA94C65}"/>
              </a:ext>
            </a:extLst>
          </p:cNvPr>
          <p:cNvSpPr txBox="1"/>
          <p:nvPr/>
        </p:nvSpPr>
        <p:spPr>
          <a:xfrm>
            <a:off x="10315027" y="4283347"/>
            <a:ext cx="196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Experimental sites</a:t>
            </a:r>
          </a:p>
        </p:txBody>
      </p:sp>
      <p:pic>
        <p:nvPicPr>
          <p:cNvPr id="28" name="Gráfico 27" descr="ADN contorno">
            <a:extLst>
              <a:ext uri="{FF2B5EF4-FFF2-40B4-BE49-F238E27FC236}">
                <a16:creationId xmlns:a16="http://schemas.microsoft.com/office/drawing/2014/main" id="{0CBA428E-9EA5-2290-AF64-0F4FE1841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5735" y="3336274"/>
            <a:ext cx="344477" cy="344477"/>
          </a:xfrm>
          <a:prstGeom prst="rect">
            <a:avLst/>
          </a:prstGeom>
        </p:spPr>
      </p:pic>
      <p:pic>
        <p:nvPicPr>
          <p:cNvPr id="29" name="Gráfico 28" descr="ADN contorno">
            <a:extLst>
              <a:ext uri="{FF2B5EF4-FFF2-40B4-BE49-F238E27FC236}">
                <a16:creationId xmlns:a16="http://schemas.microsoft.com/office/drawing/2014/main" id="{800D8F33-C522-A162-1605-A8284A04F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8775" y="782377"/>
            <a:ext cx="344477" cy="344477"/>
          </a:xfrm>
          <a:prstGeom prst="rect">
            <a:avLst/>
          </a:prstGeom>
        </p:spPr>
      </p:pic>
      <p:pic>
        <p:nvPicPr>
          <p:cNvPr id="30" name="Gráfico 29" descr="ADN contorno">
            <a:extLst>
              <a:ext uri="{FF2B5EF4-FFF2-40B4-BE49-F238E27FC236}">
                <a16:creationId xmlns:a16="http://schemas.microsoft.com/office/drawing/2014/main" id="{732D430F-6F94-2A7A-72DC-AF563560F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3531" y="4731693"/>
            <a:ext cx="344477" cy="344477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2C79641D-0741-6DBF-C91C-AC990423D4EA}"/>
              </a:ext>
            </a:extLst>
          </p:cNvPr>
          <p:cNvSpPr txBox="1"/>
          <p:nvPr/>
        </p:nvSpPr>
        <p:spPr>
          <a:xfrm>
            <a:off x="10405374" y="4740568"/>
            <a:ext cx="196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Genomics</a:t>
            </a:r>
          </a:p>
        </p:txBody>
      </p:sp>
      <p:pic>
        <p:nvPicPr>
          <p:cNvPr id="33" name="Gráfico 32" descr="Pulmones con relleno sólido">
            <a:extLst>
              <a:ext uri="{FF2B5EF4-FFF2-40B4-BE49-F238E27FC236}">
                <a16:creationId xmlns:a16="http://schemas.microsoft.com/office/drawing/2014/main" id="{664A2241-63EE-11AA-805C-380B43C056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2088" y="139148"/>
            <a:ext cx="819530" cy="819530"/>
          </a:xfrm>
          <a:prstGeom prst="rect">
            <a:avLst/>
          </a:prstGeom>
        </p:spPr>
      </p:pic>
      <p:pic>
        <p:nvPicPr>
          <p:cNvPr id="35" name="Imagen 34" descr="Nube de humo">
            <a:extLst>
              <a:ext uri="{FF2B5EF4-FFF2-40B4-BE49-F238E27FC236}">
                <a16:creationId xmlns:a16="http://schemas.microsoft.com/office/drawing/2014/main" id="{66A7F1E6-20E6-A54B-9AEE-A190B564E0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2870" y="5220856"/>
            <a:ext cx="289610" cy="193073"/>
          </a:xfrm>
          <a:prstGeom prst="rect">
            <a:avLst/>
          </a:prstGeom>
        </p:spPr>
      </p:pic>
      <p:pic>
        <p:nvPicPr>
          <p:cNvPr id="36" name="Imagen 35" descr="Nube de humo">
            <a:extLst>
              <a:ext uri="{FF2B5EF4-FFF2-40B4-BE49-F238E27FC236}">
                <a16:creationId xmlns:a16="http://schemas.microsoft.com/office/drawing/2014/main" id="{48AF1016-1605-FF5B-2895-4B60DC86B7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8140" y="1028506"/>
            <a:ext cx="289610" cy="193073"/>
          </a:xfrm>
          <a:prstGeom prst="rect">
            <a:avLst/>
          </a:prstGeom>
        </p:spPr>
      </p:pic>
      <p:pic>
        <p:nvPicPr>
          <p:cNvPr id="37" name="Imagen 36" descr="Nube de humo">
            <a:extLst>
              <a:ext uri="{FF2B5EF4-FFF2-40B4-BE49-F238E27FC236}">
                <a16:creationId xmlns:a16="http://schemas.microsoft.com/office/drawing/2014/main" id="{39EFD168-6879-C3C3-811B-13FB6E304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4668" y="1132808"/>
            <a:ext cx="289610" cy="193073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40E4D473-9C6C-9131-B871-27D9CEA66D32}"/>
              </a:ext>
            </a:extLst>
          </p:cNvPr>
          <p:cNvSpPr txBox="1"/>
          <p:nvPr/>
        </p:nvSpPr>
        <p:spPr>
          <a:xfrm>
            <a:off x="10412480" y="5120138"/>
            <a:ext cx="1589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Environmental analyses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FAED8E71-8CD7-E0BF-38EF-3E680AA71C2F}"/>
              </a:ext>
            </a:extLst>
          </p:cNvPr>
          <p:cNvSpPr txBox="1"/>
          <p:nvPr/>
        </p:nvSpPr>
        <p:spPr>
          <a:xfrm>
            <a:off x="7401281" y="3698407"/>
            <a:ext cx="275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22 centres (9 Catalunya)</a:t>
            </a:r>
          </a:p>
          <a:p>
            <a:r>
              <a:rPr lang="en-GB" b="1" dirty="0" err="1"/>
              <a:t>Expertesa</a:t>
            </a:r>
            <a:r>
              <a:rPr lang="en-GB" b="1" dirty="0"/>
              <a:t> MDT </a:t>
            </a:r>
            <a:r>
              <a:rPr lang="en-GB" b="1" dirty="0" err="1"/>
              <a:t>nacional</a:t>
            </a:r>
            <a:endParaRPr lang="en-GB" b="1" dirty="0"/>
          </a:p>
        </p:txBody>
      </p:sp>
      <p:pic>
        <p:nvPicPr>
          <p:cNvPr id="41" name="Imagen 40" descr="Diagrama&#10;&#10;Descripción generada automáticamente">
            <a:extLst>
              <a:ext uri="{FF2B5EF4-FFF2-40B4-BE49-F238E27FC236}">
                <a16:creationId xmlns:a16="http://schemas.microsoft.com/office/drawing/2014/main" id="{96BFE717-7B66-5CAF-5F33-1B26FBD2E9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391744" y="4673825"/>
            <a:ext cx="2448546" cy="2102556"/>
          </a:xfrm>
          <a:prstGeom prst="rect">
            <a:avLst/>
          </a:prstGeom>
        </p:spPr>
      </p:pic>
      <p:pic>
        <p:nvPicPr>
          <p:cNvPr id="44" name="Imagen 43" descr="Diagrama&#10;&#10;Descripción generada automáticamente">
            <a:extLst>
              <a:ext uri="{FF2B5EF4-FFF2-40B4-BE49-F238E27FC236}">
                <a16:creationId xmlns:a16="http://schemas.microsoft.com/office/drawing/2014/main" id="{A80668C2-EA9F-8719-2D35-2F9A8CF2321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36444" t="8088" r="10467" b="26181"/>
          <a:stretch/>
        </p:blipFill>
        <p:spPr>
          <a:xfrm>
            <a:off x="10126294" y="5899901"/>
            <a:ext cx="218228" cy="230318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B10E7401-E013-363F-4ECB-907C6F7DE3A0}"/>
              </a:ext>
            </a:extLst>
          </p:cNvPr>
          <p:cNvSpPr txBox="1"/>
          <p:nvPr/>
        </p:nvSpPr>
        <p:spPr>
          <a:xfrm>
            <a:off x="10425732" y="5811035"/>
            <a:ext cx="196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Metabolomics</a:t>
            </a:r>
          </a:p>
        </p:txBody>
      </p:sp>
      <p:pic>
        <p:nvPicPr>
          <p:cNvPr id="47" name="Imagen 46" descr="Diagrama&#10;&#10;Descripción generada automáticamente">
            <a:extLst>
              <a:ext uri="{FF2B5EF4-FFF2-40B4-BE49-F238E27FC236}">
                <a16:creationId xmlns:a16="http://schemas.microsoft.com/office/drawing/2014/main" id="{CB5ECA00-8CF3-55C2-5F34-57A7A3B1570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36444" t="8088" r="10467" b="26181"/>
          <a:stretch/>
        </p:blipFill>
        <p:spPr>
          <a:xfrm>
            <a:off x="9297687" y="1548431"/>
            <a:ext cx="158921" cy="167725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0ADCB282-39B9-D3A4-0E6D-627222A55736}"/>
              </a:ext>
            </a:extLst>
          </p:cNvPr>
          <p:cNvSpPr txBox="1"/>
          <p:nvPr/>
        </p:nvSpPr>
        <p:spPr>
          <a:xfrm>
            <a:off x="194496" y="2952511"/>
            <a:ext cx="69635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Contexte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Les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malalties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intersticials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pulmonars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fibrosants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son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limitants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letals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als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3-10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anys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del diagnostic</a:t>
            </a:r>
          </a:p>
          <a:p>
            <a:pPr>
              <a:spcAft>
                <a:spcPts val="600"/>
              </a:spcAft>
            </a:pP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coneixen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factors de mal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pronòstic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però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s’han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identificat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models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predictius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al diagnostic.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Actualment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només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s’utilitza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GAP (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sexe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edat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funció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pulmonar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amb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baixa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efectivitat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predictive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La cohort PRECISION-ILD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pretén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caracteritzar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aquests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pacients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46ABE134-4903-F258-8BA6-DBA0EF04701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75" y="1007181"/>
            <a:ext cx="1008345" cy="50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AB0B9D4-2CB2-F50B-704D-9707181E6237}"/>
              </a:ext>
            </a:extLst>
          </p:cNvPr>
          <p:cNvSpPr txBox="1"/>
          <p:nvPr/>
        </p:nvSpPr>
        <p:spPr>
          <a:xfrm>
            <a:off x="6871611" y="934277"/>
            <a:ext cx="8894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1" dirty="0"/>
              <a:t>PRECISION-ILD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F8257FDE-CD31-9DB5-714D-92763EF56288}"/>
              </a:ext>
            </a:extLst>
          </p:cNvPr>
          <p:cNvCxnSpPr>
            <a:cxnSpLocks/>
          </p:cNvCxnSpPr>
          <p:nvPr/>
        </p:nvCxnSpPr>
        <p:spPr>
          <a:xfrm>
            <a:off x="8473869" y="1632293"/>
            <a:ext cx="0" cy="82027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8C84C99B-7F32-D4D7-41D0-BD2B1404FD24}"/>
              </a:ext>
            </a:extLst>
          </p:cNvPr>
          <p:cNvCxnSpPr>
            <a:cxnSpLocks/>
          </p:cNvCxnSpPr>
          <p:nvPr/>
        </p:nvCxnSpPr>
        <p:spPr>
          <a:xfrm>
            <a:off x="9396614" y="1524580"/>
            <a:ext cx="371133" cy="61144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90E057FC-0BDB-0944-99B6-23E9E67C7C01}"/>
              </a:ext>
            </a:extLst>
          </p:cNvPr>
          <p:cNvCxnSpPr>
            <a:cxnSpLocks/>
          </p:cNvCxnSpPr>
          <p:nvPr/>
        </p:nvCxnSpPr>
        <p:spPr>
          <a:xfrm>
            <a:off x="8571739" y="467348"/>
            <a:ext cx="332514" cy="4103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2E66823B-4F30-1F7C-B011-1BD1E028094B}"/>
              </a:ext>
            </a:extLst>
          </p:cNvPr>
          <p:cNvCxnSpPr>
            <a:cxnSpLocks/>
          </p:cNvCxnSpPr>
          <p:nvPr/>
        </p:nvCxnSpPr>
        <p:spPr>
          <a:xfrm>
            <a:off x="8401879" y="2683564"/>
            <a:ext cx="1614933" cy="795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7703B80-3C13-6D17-2CDB-008582064EA4}"/>
              </a:ext>
            </a:extLst>
          </p:cNvPr>
          <p:cNvCxnSpPr>
            <a:cxnSpLocks/>
          </p:cNvCxnSpPr>
          <p:nvPr/>
        </p:nvCxnSpPr>
        <p:spPr>
          <a:xfrm>
            <a:off x="7743030" y="410817"/>
            <a:ext cx="778119" cy="52346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A1DE0F83-9BA1-57FE-7665-41552B623CC4}"/>
              </a:ext>
            </a:extLst>
          </p:cNvPr>
          <p:cNvCxnSpPr>
            <a:cxnSpLocks/>
          </p:cNvCxnSpPr>
          <p:nvPr/>
        </p:nvCxnSpPr>
        <p:spPr>
          <a:xfrm>
            <a:off x="9957218" y="497154"/>
            <a:ext cx="202992" cy="4144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Botón de acción: Inicio 1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9D83851-F079-EB7F-D458-5E1596386386}"/>
              </a:ext>
            </a:extLst>
          </p:cNvPr>
          <p:cNvSpPr/>
          <p:nvPr/>
        </p:nvSpPr>
        <p:spPr>
          <a:xfrm>
            <a:off x="8401879" y="1906250"/>
            <a:ext cx="119270" cy="159026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Botón de acción: Inicio 1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15B6A9F7-3B7C-95D6-5897-4B4BFD7027EC}"/>
              </a:ext>
            </a:extLst>
          </p:cNvPr>
          <p:cNvSpPr/>
          <p:nvPr/>
        </p:nvSpPr>
        <p:spPr>
          <a:xfrm>
            <a:off x="9009061" y="2604051"/>
            <a:ext cx="119270" cy="159026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86045EF0-E15E-C8D6-B2C9-F0130A7924EF}"/>
              </a:ext>
            </a:extLst>
          </p:cNvPr>
          <p:cNvCxnSpPr>
            <a:cxnSpLocks/>
            <a:stCxn id="86" idx="6"/>
          </p:cNvCxnSpPr>
          <p:nvPr/>
        </p:nvCxnSpPr>
        <p:spPr>
          <a:xfrm flipH="1">
            <a:off x="11109610" y="678979"/>
            <a:ext cx="81852" cy="2242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7A048CAD-37E3-8060-9BA9-F1E72FCDF5E1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0718740" y="876750"/>
            <a:ext cx="380035" cy="778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61403DE2-8F8C-045D-4ED8-3BC461CEBD7F}"/>
              </a:ext>
            </a:extLst>
          </p:cNvPr>
          <p:cNvCxnSpPr>
            <a:cxnSpLocks/>
          </p:cNvCxnSpPr>
          <p:nvPr/>
        </p:nvCxnSpPr>
        <p:spPr>
          <a:xfrm flipH="1">
            <a:off x="8616017" y="2765892"/>
            <a:ext cx="416627" cy="5447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7DAED095-AFE5-7C97-C319-38AA9F148483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8602765" y="1257509"/>
            <a:ext cx="770731" cy="11409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43F8272F-9EC1-97A1-5DE0-A308E1CC9CC2}"/>
              </a:ext>
            </a:extLst>
          </p:cNvPr>
          <p:cNvCxnSpPr>
            <a:cxnSpLocks/>
          </p:cNvCxnSpPr>
          <p:nvPr/>
        </p:nvCxnSpPr>
        <p:spPr>
          <a:xfrm>
            <a:off x="9582180" y="467348"/>
            <a:ext cx="41396" cy="3079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9529743D-4403-42A8-48B5-2FD7118072DF}"/>
              </a:ext>
            </a:extLst>
          </p:cNvPr>
          <p:cNvCxnSpPr>
            <a:cxnSpLocks/>
          </p:cNvCxnSpPr>
          <p:nvPr/>
        </p:nvCxnSpPr>
        <p:spPr>
          <a:xfrm>
            <a:off x="8559287" y="1987884"/>
            <a:ext cx="703536" cy="1481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Elipse 73">
            <a:extLst>
              <a:ext uri="{FF2B5EF4-FFF2-40B4-BE49-F238E27FC236}">
                <a16:creationId xmlns:a16="http://schemas.microsoft.com/office/drawing/2014/main" id="{00A68130-672F-DBCB-F6EC-728DEC262910}"/>
              </a:ext>
            </a:extLst>
          </p:cNvPr>
          <p:cNvSpPr/>
          <p:nvPr/>
        </p:nvSpPr>
        <p:spPr>
          <a:xfrm>
            <a:off x="7727069" y="362470"/>
            <a:ext cx="106017" cy="96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0C9E3DF4-5DE0-BF9B-6125-AEFABA9126CE}"/>
              </a:ext>
            </a:extLst>
          </p:cNvPr>
          <p:cNvSpPr/>
          <p:nvPr/>
        </p:nvSpPr>
        <p:spPr>
          <a:xfrm>
            <a:off x="10195267" y="6389040"/>
            <a:ext cx="106017" cy="96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32165408-818A-9007-69B2-1A8D1F705DB7}"/>
              </a:ext>
            </a:extLst>
          </p:cNvPr>
          <p:cNvSpPr/>
          <p:nvPr/>
        </p:nvSpPr>
        <p:spPr>
          <a:xfrm>
            <a:off x="8482467" y="875207"/>
            <a:ext cx="106017" cy="96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6B2B358D-DED4-DA53-8F37-52C522D73206}"/>
              </a:ext>
            </a:extLst>
          </p:cNvPr>
          <p:cNvSpPr/>
          <p:nvPr/>
        </p:nvSpPr>
        <p:spPr>
          <a:xfrm>
            <a:off x="8834546" y="867805"/>
            <a:ext cx="106017" cy="96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DAC08A3D-9CA8-4F14-CC29-EE76032F46B1}"/>
              </a:ext>
            </a:extLst>
          </p:cNvPr>
          <p:cNvSpPr/>
          <p:nvPr/>
        </p:nvSpPr>
        <p:spPr>
          <a:xfrm>
            <a:off x="9582180" y="728312"/>
            <a:ext cx="106017" cy="96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1E39CE34-270C-76A6-47A8-A95811284A51}"/>
              </a:ext>
            </a:extLst>
          </p:cNvPr>
          <p:cNvSpPr/>
          <p:nvPr/>
        </p:nvSpPr>
        <p:spPr>
          <a:xfrm>
            <a:off x="8435010" y="1597523"/>
            <a:ext cx="106017" cy="96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D7235058-AA4A-3703-1E2A-E33F59435E98}"/>
              </a:ext>
            </a:extLst>
          </p:cNvPr>
          <p:cNvSpPr/>
          <p:nvPr/>
        </p:nvSpPr>
        <p:spPr>
          <a:xfrm>
            <a:off x="8394228" y="2386918"/>
            <a:ext cx="106017" cy="96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B64B85CD-3AEA-89A4-075E-5B880036CDDB}"/>
              </a:ext>
            </a:extLst>
          </p:cNvPr>
          <p:cNvSpPr/>
          <p:nvPr/>
        </p:nvSpPr>
        <p:spPr>
          <a:xfrm>
            <a:off x="9201569" y="2098563"/>
            <a:ext cx="106017" cy="96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9B01D97E-3D76-43B5-9A90-50E3FECE0894}"/>
              </a:ext>
            </a:extLst>
          </p:cNvPr>
          <p:cNvSpPr/>
          <p:nvPr/>
        </p:nvSpPr>
        <p:spPr>
          <a:xfrm>
            <a:off x="8348870" y="2674973"/>
            <a:ext cx="106017" cy="96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FAA98978-C513-DA8D-74CC-30B73FE5C3D5}"/>
              </a:ext>
            </a:extLst>
          </p:cNvPr>
          <p:cNvSpPr/>
          <p:nvPr/>
        </p:nvSpPr>
        <p:spPr>
          <a:xfrm>
            <a:off x="8580784" y="3213928"/>
            <a:ext cx="106017" cy="96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A036A209-3F5D-89BA-7514-4C0B70617EC6}"/>
              </a:ext>
            </a:extLst>
          </p:cNvPr>
          <p:cNvSpPr/>
          <p:nvPr/>
        </p:nvSpPr>
        <p:spPr>
          <a:xfrm>
            <a:off x="9937514" y="2716138"/>
            <a:ext cx="106017" cy="96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1575F90C-8613-33A6-FDA2-0081A8DA9183}"/>
              </a:ext>
            </a:extLst>
          </p:cNvPr>
          <p:cNvSpPr/>
          <p:nvPr/>
        </p:nvSpPr>
        <p:spPr>
          <a:xfrm>
            <a:off x="10669269" y="792783"/>
            <a:ext cx="106017" cy="96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69EA068B-2978-B083-1159-58A91600A196}"/>
              </a:ext>
            </a:extLst>
          </p:cNvPr>
          <p:cNvSpPr/>
          <p:nvPr/>
        </p:nvSpPr>
        <p:spPr>
          <a:xfrm>
            <a:off x="11085445" y="630632"/>
            <a:ext cx="106017" cy="96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C60CEB57-CDF3-F3D3-EF21-D586E678C01F}"/>
              </a:ext>
            </a:extLst>
          </p:cNvPr>
          <p:cNvSpPr/>
          <p:nvPr/>
        </p:nvSpPr>
        <p:spPr>
          <a:xfrm>
            <a:off x="9674944" y="2040734"/>
            <a:ext cx="106017" cy="96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4221728B-5E17-5CE2-9A09-4013721E7D75}"/>
              </a:ext>
            </a:extLst>
          </p:cNvPr>
          <p:cNvSpPr txBox="1"/>
          <p:nvPr/>
        </p:nvSpPr>
        <p:spPr>
          <a:xfrm>
            <a:off x="10341531" y="6204374"/>
            <a:ext cx="2208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SEPAR – </a:t>
            </a:r>
            <a:r>
              <a:rPr lang="en-GB" dirty="0" err="1"/>
              <a:t>Asoc</a:t>
            </a:r>
            <a:r>
              <a:rPr lang="en-GB" dirty="0"/>
              <a:t> </a:t>
            </a:r>
            <a:r>
              <a:rPr lang="en-GB" dirty="0" err="1"/>
              <a:t>Pacientes</a:t>
            </a:r>
            <a:endParaRPr lang="en-GB" dirty="0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029B0305-2254-EE35-185C-F3150F2DA05F}"/>
              </a:ext>
            </a:extLst>
          </p:cNvPr>
          <p:cNvSpPr/>
          <p:nvPr/>
        </p:nvSpPr>
        <p:spPr>
          <a:xfrm>
            <a:off x="8528849" y="1213138"/>
            <a:ext cx="106017" cy="96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5685FFE-41A2-1EE4-C9AC-6A5ADE7F7CC7}"/>
              </a:ext>
            </a:extLst>
          </p:cNvPr>
          <p:cNvSpPr/>
          <p:nvPr/>
        </p:nvSpPr>
        <p:spPr>
          <a:xfrm>
            <a:off x="6096000" y="331304"/>
            <a:ext cx="649357" cy="347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9155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F6BD2041-0BE9-7EC7-B12E-750093711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166" y="0"/>
            <a:ext cx="7165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52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1FB6B867-5206-93A6-9EC1-221B494A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6" y="751938"/>
            <a:ext cx="10959548" cy="48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90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E78C03AF-1965-1A2E-EDB9-A45DAA06A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43" y="1387463"/>
            <a:ext cx="10747513" cy="366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67E3DC0A-5199-B4A9-8A03-002E4BF94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89" y="615950"/>
            <a:ext cx="9595861" cy="590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73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23F20FA1-EDD0-9879-E2EB-32C9C5CD0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28741"/>
            <a:ext cx="11759117" cy="443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07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A81F6-3343-EC35-3B11-A14825C8F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03FF9A79-6E5F-55C2-2A8E-B143D18CF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0" y="996950"/>
            <a:ext cx="55499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Pulmones con relleno sólido">
            <a:extLst>
              <a:ext uri="{FF2B5EF4-FFF2-40B4-BE49-F238E27FC236}">
                <a16:creationId xmlns:a16="http://schemas.microsoft.com/office/drawing/2014/main" id="{1342FB72-2D0A-C920-BF56-6DCD42D32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572" y="54739"/>
            <a:ext cx="819530" cy="81953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6E89DA5-0D25-DBE0-B97D-CD66399D9308}"/>
              </a:ext>
            </a:extLst>
          </p:cNvPr>
          <p:cNvSpPr txBox="1"/>
          <p:nvPr/>
        </p:nvSpPr>
        <p:spPr>
          <a:xfrm>
            <a:off x="123095" y="849868"/>
            <a:ext cx="8894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1" dirty="0"/>
              <a:t>PRECISION-ILD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97133043-6A5F-44C7-2655-EA4B05B23412}"/>
              </a:ext>
            </a:extLst>
          </p:cNvPr>
          <p:cNvGrpSpPr/>
          <p:nvPr/>
        </p:nvGrpSpPr>
        <p:grpSpPr>
          <a:xfrm>
            <a:off x="0" y="1459231"/>
            <a:ext cx="8583860" cy="4910194"/>
            <a:chOff x="19346" y="1893068"/>
            <a:chExt cx="8583860" cy="4910194"/>
          </a:xfrm>
        </p:grpSpPr>
        <p:pic>
          <p:nvPicPr>
            <p:cNvPr id="3" name="Imagen 2" descr="Diagrama&#10;&#10;Descripción generada automáticamente">
              <a:extLst>
                <a:ext uri="{FF2B5EF4-FFF2-40B4-BE49-F238E27FC236}">
                  <a16:creationId xmlns:a16="http://schemas.microsoft.com/office/drawing/2014/main" id="{B7A5178A-19DF-4DB3-F7C8-8E44DF15B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5642"/>
            <a:stretch/>
          </p:blipFill>
          <p:spPr>
            <a:xfrm>
              <a:off x="19346" y="1893068"/>
              <a:ext cx="8583860" cy="4910194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23CA53C1-8B54-22A0-0379-A61CF153C63B}"/>
                </a:ext>
              </a:extLst>
            </p:cNvPr>
            <p:cNvSpPr/>
            <p:nvPr/>
          </p:nvSpPr>
          <p:spPr>
            <a:xfrm>
              <a:off x="4025735" y="2327564"/>
              <a:ext cx="4444770" cy="23275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C5A81E96-2190-D9EA-865A-D4744C744C11}"/>
              </a:ext>
            </a:extLst>
          </p:cNvPr>
          <p:cNvSpPr txBox="1"/>
          <p:nvPr/>
        </p:nvSpPr>
        <p:spPr>
          <a:xfrm>
            <a:off x="8316349" y="1865852"/>
            <a:ext cx="37021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Type of data included*: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Epidemiological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(including postal code for matching with air quality maps)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Clinical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Radiological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(DICOM HRCT images)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Serological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Telomere length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**Genetics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1755774-BC5A-9950-4E14-14ECB60548CF}"/>
              </a:ext>
            </a:extLst>
          </p:cNvPr>
          <p:cNvSpPr txBox="1"/>
          <p:nvPr/>
        </p:nvSpPr>
        <p:spPr>
          <a:xfrm>
            <a:off x="4262007" y="575753"/>
            <a:ext cx="1119761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200" b="1" dirty="0">
                <a:latin typeface="Arial" panose="020B0604020202020204" pitchFamily="34" charset="0"/>
                <a:cs typeface="Arial" panose="020B0604020202020204" pitchFamily="34" charset="0"/>
              </a:rPr>
              <a:t>COHORT: </a:t>
            </a:r>
            <a:r>
              <a:rPr lang="en-GB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pacients</a:t>
            </a:r>
            <a:r>
              <a:rPr lang="en-GB" sz="2200" b="1" dirty="0">
                <a:latin typeface="Arial" panose="020B0604020202020204" pitchFamily="34" charset="0"/>
                <a:cs typeface="Arial" panose="020B0604020202020204" pitchFamily="34" charset="0"/>
              </a:rPr>
              <a:t> de recent </a:t>
            </a:r>
            <a:r>
              <a:rPr lang="en-GB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diagnòstic</a:t>
            </a:r>
            <a:r>
              <a:rPr lang="en-GB" sz="2200" b="1" dirty="0">
                <a:latin typeface="Arial" panose="020B0604020202020204" pitchFamily="34" charset="0"/>
                <a:cs typeface="Arial" panose="020B0604020202020204" pitchFamily="34" charset="0"/>
              </a:rPr>
              <a:t> de 22 centres </a:t>
            </a:r>
          </a:p>
          <a:p>
            <a:pPr>
              <a:spcAft>
                <a:spcPts val="600"/>
              </a:spcAft>
            </a:pPr>
            <a:endParaRPr lang="en-GB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2202F3F-F209-E744-3F86-E00A21EA5128}"/>
              </a:ext>
            </a:extLst>
          </p:cNvPr>
          <p:cNvSpPr txBox="1"/>
          <p:nvPr/>
        </p:nvSpPr>
        <p:spPr>
          <a:xfrm>
            <a:off x="4311275" y="2109870"/>
            <a:ext cx="32949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Actualment</a:t>
            </a:r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A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RedCap</a:t>
            </a:r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 platform</a:t>
            </a:r>
          </a:p>
          <a:p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N=613</a:t>
            </a:r>
          </a:p>
          <a:p>
            <a:r>
              <a:rPr lang="en-A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Seguiment</a:t>
            </a:r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 12 </a:t>
            </a:r>
            <a:r>
              <a:rPr lang="en-A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mesos</a:t>
            </a:r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completat</a:t>
            </a:r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: 265 </a:t>
            </a:r>
          </a:p>
          <a:p>
            <a:endParaRPr lang="en-AU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D54380E-B340-D79A-3C4D-DE8BC15EC7A2}"/>
              </a:ext>
            </a:extLst>
          </p:cNvPr>
          <p:cNvSpPr txBox="1"/>
          <p:nvPr/>
        </p:nvSpPr>
        <p:spPr>
          <a:xfrm>
            <a:off x="8316349" y="5760833"/>
            <a:ext cx="37021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*Informed consent including second use of data and biobanking samples</a:t>
            </a:r>
          </a:p>
          <a:p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**Using additional specific form IMPACT Genomics</a:t>
            </a:r>
          </a:p>
        </p:txBody>
      </p:sp>
    </p:spTree>
    <p:extLst>
      <p:ext uri="{BB962C8B-B14F-4D97-AF65-F5344CB8AC3E}">
        <p14:creationId xmlns:p14="http://schemas.microsoft.com/office/powerpoint/2010/main" val="318767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904E101-2DCC-02FD-03E3-C3A822B89041}"/>
              </a:ext>
            </a:extLst>
          </p:cNvPr>
          <p:cNvCxnSpPr>
            <a:cxnSpLocks/>
          </p:cNvCxnSpPr>
          <p:nvPr/>
        </p:nvCxnSpPr>
        <p:spPr>
          <a:xfrm>
            <a:off x="9789916" y="1079290"/>
            <a:ext cx="0" cy="3421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áfico 4" descr="Pulmones con relleno sólido">
            <a:extLst>
              <a:ext uri="{FF2B5EF4-FFF2-40B4-BE49-F238E27FC236}">
                <a16:creationId xmlns:a16="http://schemas.microsoft.com/office/drawing/2014/main" id="{1342FB72-2D0A-C920-BF56-6DCD42D32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572" y="54739"/>
            <a:ext cx="819530" cy="81953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6E89DA5-0D25-DBE0-B97D-CD66399D9308}"/>
              </a:ext>
            </a:extLst>
          </p:cNvPr>
          <p:cNvSpPr txBox="1"/>
          <p:nvPr/>
        </p:nvSpPr>
        <p:spPr>
          <a:xfrm>
            <a:off x="123095" y="849868"/>
            <a:ext cx="8894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1" dirty="0"/>
              <a:t>PRECISION-ILD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47208D3-42FF-131E-C737-222324135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604" y="54739"/>
            <a:ext cx="5027993" cy="3122746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9DA49789-790A-52CE-6AD0-094EDBE55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488686" y="1326290"/>
            <a:ext cx="2973312" cy="255317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29D289C-E1AD-A8FE-6DD0-364DB5BB888D}"/>
              </a:ext>
            </a:extLst>
          </p:cNvPr>
          <p:cNvSpPr txBox="1"/>
          <p:nvPr/>
        </p:nvSpPr>
        <p:spPr>
          <a:xfrm>
            <a:off x="8654768" y="552350"/>
            <a:ext cx="2466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err="1">
                <a:latin typeface="Arial" panose="020B0604020202020204" pitchFamily="34" charset="0"/>
                <a:cs typeface="Arial" panose="020B0604020202020204" pitchFamily="34" charset="0"/>
              </a:rPr>
              <a:t>Anàlisis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integrals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4F899CF-1B74-C24B-B4A2-C05CC0F830A1}"/>
              </a:ext>
            </a:extLst>
          </p:cNvPr>
          <p:cNvSpPr txBox="1"/>
          <p:nvPr/>
        </p:nvSpPr>
        <p:spPr>
          <a:xfrm>
            <a:off x="7913851" y="4500935"/>
            <a:ext cx="37521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A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predictiu</a:t>
            </a:r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pronòstic</a:t>
            </a:r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 al diagnostic dels </a:t>
            </a:r>
            <a:r>
              <a:rPr lang="en-A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pacients</a:t>
            </a:r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amb</a:t>
            </a:r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diferents</a:t>
            </a:r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tipus</a:t>
            </a:r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A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fibrosi</a:t>
            </a:r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pulmonar</a:t>
            </a:r>
            <a:endParaRPr lang="en-AU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415EE31-87A6-65CE-99B3-25A862E00F39}"/>
              </a:ext>
            </a:extLst>
          </p:cNvPr>
          <p:cNvSpPr txBox="1"/>
          <p:nvPr/>
        </p:nvSpPr>
        <p:spPr>
          <a:xfrm>
            <a:off x="689305" y="3476659"/>
            <a:ext cx="6797443" cy="3163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Actualment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es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disposa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dades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integrades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de 265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pacients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de 8 centres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catalans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, al moment diagnostic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als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12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mesos</a:t>
            </a: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A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Repte</a:t>
            </a:r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FibroLungPredict</a:t>
            </a:r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Identificar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nous factors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pronòstic</a:t>
            </a: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Desenvolupar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un model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predictiu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diagnòstic</a:t>
            </a: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830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EBD164A-84E8-ACF1-236D-DBD5C9EDD4D9}"/>
              </a:ext>
            </a:extLst>
          </p:cNvPr>
          <p:cNvSpPr txBox="1"/>
          <p:nvPr/>
        </p:nvSpPr>
        <p:spPr>
          <a:xfrm>
            <a:off x="753035" y="430306"/>
            <a:ext cx="11069619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OUTCOMES PRONÒSTICS: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Progressió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de la fibrosis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Aguditzacions</a:t>
            </a: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Mort o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transplantament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pulmonar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supervivència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lliure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trasplantament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82B38C-3973-56FC-019F-FC77B7DC01FD}"/>
              </a:ext>
            </a:extLst>
          </p:cNvPr>
          <p:cNvSpPr txBox="1"/>
          <p:nvPr/>
        </p:nvSpPr>
        <p:spPr>
          <a:xfrm>
            <a:off x="882127" y="3141233"/>
            <a:ext cx="114026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Què</a:t>
            </a:r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 es </a:t>
            </a:r>
            <a:r>
              <a:rPr lang="en-A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considera</a:t>
            </a:r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progressió</a:t>
            </a:r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A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fibrosi</a:t>
            </a:r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 o “progressive pulmonary fibrosis”?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322F0D-DBBE-2CB6-2884-B3C887FECECE}"/>
              </a:ext>
            </a:extLst>
          </p:cNvPr>
          <p:cNvSpPr txBox="1"/>
          <p:nvPr/>
        </p:nvSpPr>
        <p:spPr>
          <a:xfrm>
            <a:off x="1301675" y="3858977"/>
            <a:ext cx="9983097" cy="256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AU" sz="2200" dirty="0" err="1">
                <a:latin typeface="Arial" panose="020B0604020202020204" pitchFamily="34" charset="0"/>
                <a:cs typeface="Arial" panose="020B0604020202020204" pitchFamily="34" charset="0"/>
              </a:rPr>
              <a:t>Empitjorament</a:t>
            </a:r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 radiologic de la </a:t>
            </a:r>
            <a:r>
              <a:rPr lang="en-AU" sz="2200" dirty="0" err="1">
                <a:latin typeface="Arial" panose="020B0604020202020204" pitchFamily="34" charset="0"/>
                <a:cs typeface="Arial" panose="020B0604020202020204" pitchFamily="34" charset="0"/>
              </a:rPr>
              <a:t>fibrosi</a:t>
            </a:r>
            <a:endParaRPr lang="en-A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AU" sz="2200" dirty="0" err="1">
                <a:latin typeface="Arial" panose="020B0604020202020204" pitchFamily="34" charset="0"/>
                <a:cs typeface="Arial" panose="020B0604020202020204" pitchFamily="34" charset="0"/>
              </a:rPr>
              <a:t>Caiguda</a:t>
            </a:r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 de la FVC (</a:t>
            </a:r>
            <a:r>
              <a:rPr lang="en-AU" sz="2200" dirty="0" err="1">
                <a:latin typeface="Arial" panose="020B0604020202020204" pitchFamily="34" charset="0"/>
                <a:cs typeface="Arial" panose="020B0604020202020204" pitchFamily="34" charset="0"/>
              </a:rPr>
              <a:t>Capacitat</a:t>
            </a:r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 Vital </a:t>
            </a:r>
            <a:r>
              <a:rPr lang="en-AU" sz="2200" dirty="0" err="1">
                <a:latin typeface="Arial" panose="020B0604020202020204" pitchFamily="34" charset="0"/>
                <a:cs typeface="Arial" panose="020B0604020202020204" pitchFamily="34" charset="0"/>
              </a:rPr>
              <a:t>Forçada</a:t>
            </a:r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) de </a:t>
            </a:r>
            <a:r>
              <a:rPr lang="en-AU" sz="2200" dirty="0" err="1">
                <a:latin typeface="Arial" panose="020B0604020202020204" pitchFamily="34" charset="0"/>
                <a:cs typeface="Arial" panose="020B0604020202020204" pitchFamily="34" charset="0"/>
              </a:rPr>
              <a:t>igual</a:t>
            </a:r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AU" sz="2200" dirty="0" err="1">
                <a:latin typeface="Arial" panose="020B0604020202020204" pitchFamily="34" charset="0"/>
                <a:cs typeface="Arial" panose="020B0604020202020204" pitchFamily="34" charset="0"/>
              </a:rPr>
              <a:t>majos</a:t>
            </a:r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 5% (-5% o </a:t>
            </a:r>
            <a:r>
              <a:rPr lang="en-AU" sz="2200" dirty="0" err="1">
                <a:latin typeface="Arial" panose="020B0604020202020204" pitchFamily="34" charset="0"/>
                <a:cs typeface="Arial" panose="020B0604020202020204" pitchFamily="34" charset="0"/>
              </a:rPr>
              <a:t>més</a:t>
            </a:r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AU" sz="2200" dirty="0" err="1">
                <a:latin typeface="Arial" panose="020B0604020202020204" pitchFamily="34" charset="0"/>
                <a:cs typeface="Arial" panose="020B0604020202020204" pitchFamily="34" charset="0"/>
              </a:rPr>
              <a:t>absolut</a:t>
            </a:r>
            <a:endParaRPr lang="en-A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AU" sz="2200" dirty="0" err="1">
                <a:latin typeface="Arial" panose="020B0604020202020204" pitchFamily="34" charset="0"/>
                <a:cs typeface="Arial" panose="020B0604020202020204" pitchFamily="34" charset="0"/>
              </a:rPr>
              <a:t>Caiguda</a:t>
            </a:r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 de la DLCO (</a:t>
            </a:r>
            <a:r>
              <a:rPr lang="en-AU" sz="2200" dirty="0" err="1">
                <a:latin typeface="Arial" panose="020B0604020202020204" pitchFamily="34" charset="0"/>
                <a:cs typeface="Arial" panose="020B0604020202020204" pitchFamily="34" charset="0"/>
              </a:rPr>
              <a:t>capacitat</a:t>
            </a:r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AU" sz="2200" dirty="0" err="1">
                <a:latin typeface="Arial" panose="020B0604020202020204" pitchFamily="34" charset="0"/>
                <a:cs typeface="Arial" panose="020B0604020202020204" pitchFamily="34" charset="0"/>
              </a:rPr>
              <a:t>difusió</a:t>
            </a:r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 del CO) de </a:t>
            </a:r>
            <a:r>
              <a:rPr lang="en-AU" sz="2200" dirty="0" err="1">
                <a:latin typeface="Arial" panose="020B0604020202020204" pitchFamily="34" charset="0"/>
                <a:cs typeface="Arial" panose="020B0604020202020204" pitchFamily="34" charset="0"/>
              </a:rPr>
              <a:t>igual</a:t>
            </a:r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 o major 10% (-10% o </a:t>
            </a:r>
            <a:r>
              <a:rPr lang="en-AU" sz="2200" dirty="0" err="1">
                <a:latin typeface="Arial" panose="020B0604020202020204" pitchFamily="34" charset="0"/>
                <a:cs typeface="Arial" panose="020B0604020202020204" pitchFamily="34" charset="0"/>
              </a:rPr>
              <a:t>més</a:t>
            </a:r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AU" sz="2200" dirty="0" err="1">
                <a:latin typeface="Arial" panose="020B0604020202020204" pitchFamily="34" charset="0"/>
                <a:cs typeface="Arial" panose="020B0604020202020204" pitchFamily="34" charset="0"/>
              </a:rPr>
              <a:t>absolut</a:t>
            </a:r>
            <a:endParaRPr lang="en-A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089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5F962-D66C-58D1-F1BA-2A10E121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ED89DCA-D264-D799-6ACE-EBD28EB3E3C4}"/>
              </a:ext>
            </a:extLst>
          </p:cNvPr>
          <p:cNvSpPr txBox="1"/>
          <p:nvPr/>
        </p:nvSpPr>
        <p:spPr>
          <a:xfrm>
            <a:off x="753035" y="430306"/>
            <a:ext cx="11069619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OUTCOMES PRONÒSTICS: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Progressió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de la fibrosis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Aguditzacions</a:t>
            </a: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Mort o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transplantament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pulmonar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supervivència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lliure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trasplantament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498696C-8F47-273D-08F1-6168551C1125}"/>
              </a:ext>
            </a:extLst>
          </p:cNvPr>
          <p:cNvSpPr txBox="1"/>
          <p:nvPr/>
        </p:nvSpPr>
        <p:spPr>
          <a:xfrm>
            <a:off x="882127" y="3141233"/>
            <a:ext cx="104026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Com </a:t>
            </a:r>
            <a:r>
              <a:rPr lang="en-A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calculem</a:t>
            </a:r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 hi ha o no </a:t>
            </a:r>
            <a:r>
              <a:rPr lang="en-A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progressió</a:t>
            </a:r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funcional</a:t>
            </a:r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 (FVC </a:t>
            </a:r>
            <a:r>
              <a:rPr lang="en-A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AU" sz="2200" b="1" dirty="0">
                <a:latin typeface="Arial" panose="020B0604020202020204" pitchFamily="34" charset="0"/>
                <a:cs typeface="Arial" panose="020B0604020202020204" pitchFamily="34" charset="0"/>
              </a:rPr>
              <a:t> DLCO?)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6F13DF-2EE1-8211-4390-E34B5D4F80FC}"/>
              </a:ext>
            </a:extLst>
          </p:cNvPr>
          <p:cNvSpPr txBox="1"/>
          <p:nvPr/>
        </p:nvSpPr>
        <p:spPr>
          <a:xfrm>
            <a:off x="1301675" y="3858977"/>
            <a:ext cx="9983097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Canvi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absolut</a:t>
            </a: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FVC% final (1 any) – FVC%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inicial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(diagnostic)</a:t>
            </a:r>
          </a:p>
        </p:txBody>
      </p:sp>
    </p:spTree>
    <p:extLst>
      <p:ext uri="{BB962C8B-B14F-4D97-AF65-F5344CB8AC3E}">
        <p14:creationId xmlns:p14="http://schemas.microsoft.com/office/powerpoint/2010/main" val="91352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D1F78D9-E053-9CFF-9BF6-A340E982336F}"/>
              </a:ext>
            </a:extLst>
          </p:cNvPr>
          <p:cNvSpPr txBox="1"/>
          <p:nvPr/>
        </p:nvSpPr>
        <p:spPr>
          <a:xfrm>
            <a:off x="1000459" y="421005"/>
            <a:ext cx="1106961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Base de </a:t>
            </a:r>
            <a:r>
              <a:rPr lang="en-A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dades</a:t>
            </a:r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codificada</a:t>
            </a:r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Fibrolung</a:t>
            </a:r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221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pacients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tingut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seguiment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durant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més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d’1 any</a:t>
            </a:r>
          </a:p>
          <a:p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Variables que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poden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impactar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els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outcomes:</a:t>
            </a:r>
          </a:p>
          <a:p>
            <a:pPr marL="342900" indent="-342900">
              <a:buFontTx/>
              <a:buChar char="-"/>
            </a:pP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Tabaquisme</a:t>
            </a: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Edat</a:t>
            </a: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Tipus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de MPID</a:t>
            </a:r>
          </a:p>
          <a:p>
            <a:pPr marL="342900" indent="-342900">
              <a:buFontTx/>
              <a:buChar char="-"/>
            </a:pP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Agregació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familiar </a:t>
            </a:r>
          </a:p>
          <a:p>
            <a:pPr marL="342900" indent="-342900">
              <a:buFontTx/>
              <a:buChar char="-"/>
            </a:pP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% FVC o DLCO al diagnostic</a:t>
            </a:r>
          </a:p>
          <a:p>
            <a:pPr marL="342900" indent="-342900">
              <a:buFontTx/>
              <a:buChar char="-"/>
            </a:pP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Aguditzacions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infeccions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respiratòries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Comorbiditats</a:t>
            </a: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Existència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de variants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genètiques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patogèniques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mutacions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Escurçament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telomèric</a:t>
            </a: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Patró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NIU al TCAR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tórax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histologia</a:t>
            </a: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Altres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5104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6D60-11A6-F9BF-2CE8-5B2D9BB78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AC2D7EC-0D86-27CE-516E-C487E17D984D}"/>
              </a:ext>
            </a:extLst>
          </p:cNvPr>
          <p:cNvSpPr txBox="1"/>
          <p:nvPr/>
        </p:nvSpPr>
        <p:spPr>
          <a:xfrm>
            <a:off x="854685" y="116170"/>
            <a:ext cx="11069619" cy="514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Objectius</a:t>
            </a:r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específics</a:t>
            </a:r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 pasos:</a:t>
            </a:r>
          </a:p>
          <a:p>
            <a:pPr>
              <a:lnSpc>
                <a:spcPct val="200000"/>
              </a:lnSpc>
            </a:pP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Identificar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variables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predictives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progressió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/o mort/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trasplantament</a:t>
            </a: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Desenvolupar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un model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predictiu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pronòstic</a:t>
            </a: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Disenyar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calculadora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pronòstica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” que es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pugui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utilitzar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visita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amb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pacient</a:t>
            </a: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797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106AC364-BB08-EB56-0D72-38A047CEA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44918"/>
            <a:ext cx="11966713" cy="566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19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06C54428-A6AF-0218-76B7-C1AF89552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49" y="654050"/>
            <a:ext cx="10671589" cy="532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51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429</Words>
  <Application>Microsoft Macintosh PowerPoint</Application>
  <PresentationFormat>Panorámica</PresentationFormat>
  <Paragraphs>76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 2013 - 2022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molina</dc:creator>
  <cp:lastModifiedBy>Maria molina</cp:lastModifiedBy>
  <cp:revision>84</cp:revision>
  <dcterms:created xsi:type="dcterms:W3CDTF">2022-12-21T10:31:33Z</dcterms:created>
  <dcterms:modified xsi:type="dcterms:W3CDTF">2024-12-13T11:44:07Z</dcterms:modified>
</cp:coreProperties>
</file>